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595" r:id="rId3"/>
    <p:sldId id="599" r:id="rId5"/>
    <p:sldId id="600" r:id="rId6"/>
    <p:sldId id="601" r:id="rId7"/>
    <p:sldId id="337" r:id="rId8"/>
    <p:sldId id="338" r:id="rId9"/>
    <p:sldId id="583" r:id="rId10"/>
    <p:sldId id="585" r:id="rId11"/>
    <p:sldId id="586" r:id="rId12"/>
    <p:sldId id="587" r:id="rId13"/>
    <p:sldId id="625" r:id="rId14"/>
    <p:sldId id="629" r:id="rId15"/>
    <p:sldId id="628" r:id="rId16"/>
    <p:sldId id="645" r:id="rId17"/>
    <p:sldId id="627" r:id="rId18"/>
    <p:sldId id="631" r:id="rId19"/>
    <p:sldId id="632" r:id="rId20"/>
    <p:sldId id="634" r:id="rId21"/>
    <p:sldId id="633" r:id="rId22"/>
    <p:sldId id="635" r:id="rId23"/>
    <p:sldId id="636" r:id="rId24"/>
    <p:sldId id="637" r:id="rId25"/>
    <p:sldId id="638" r:id="rId26"/>
    <p:sldId id="643" r:id="rId27"/>
    <p:sldId id="681" r:id="rId28"/>
    <p:sldId id="682" r:id="rId29"/>
    <p:sldId id="683" r:id="rId30"/>
    <p:sldId id="679" r:id="rId31"/>
    <p:sldId id="680" r:id="rId32"/>
    <p:sldId id="678" r:id="rId33"/>
    <p:sldId id="677" r:id="rId3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40"/>
        <p:guide pos="368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1.jpeg"/><Relationship Id="rId1" Type="http://schemas.openxmlformats.org/officeDocument/2006/relationships/image" Target="../media/image40.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4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43.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6.png"/><Relationship Id="rId1" Type="http://schemas.openxmlformats.org/officeDocument/2006/relationships/image" Target="../media/image45.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53.png"/><Relationship Id="rId1" Type="http://schemas.openxmlformats.org/officeDocument/2006/relationships/image" Target="../media/image52.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46.png"/><Relationship Id="rId1"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1"/>
          <a:stretch>
            <a:fillRect/>
          </a:stretch>
        </p:blipFill>
        <p:spPr>
          <a:xfrm>
            <a:off x="4613910" y="90106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4784725" y="1864360"/>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点击【确定】以后，您返回页面，再点击头像进入【账号管理】查看，显示您的学校、学号，而且后面没有【未认证】三个字，即为认证成功，然后您可以点击【我】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2"/>
          <a:stretch>
            <a:fillRect/>
          </a:stretch>
        </p:blipFill>
        <p:spPr>
          <a:xfrm>
            <a:off x="8629650" y="901065"/>
            <a:ext cx="2763520" cy="4759325"/>
          </a:xfrm>
          <a:prstGeom prst="rect">
            <a:avLst/>
          </a:prstGeom>
        </p:spPr>
      </p:pic>
      <p:sp>
        <p:nvSpPr>
          <p:cNvPr id="6" name="矩形 5"/>
          <p:cNvSpPr/>
          <p:nvPr/>
        </p:nvSpPr>
        <p:spPr>
          <a:xfrm>
            <a:off x="8629650" y="2519680"/>
            <a:ext cx="2762885"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3"/>
          <a:stretch>
            <a:fillRect/>
          </a:stretch>
        </p:blipFill>
        <p:spPr>
          <a:xfrm>
            <a:off x="700405" y="901065"/>
            <a:ext cx="2713990" cy="4686300"/>
          </a:xfrm>
          <a:prstGeom prst="rect">
            <a:avLst/>
          </a:prstGeom>
        </p:spPr>
      </p:pic>
      <p:sp>
        <p:nvSpPr>
          <p:cNvPr id="9" name="矩形 8"/>
          <p:cNvSpPr/>
          <p:nvPr/>
        </p:nvSpPr>
        <p:spPr>
          <a:xfrm>
            <a:off x="10789285"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613910"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81355" y="3340735"/>
            <a:ext cx="2733040" cy="8858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4" name="图片 13" descr="DC5983894BDCE43B367A34A6C1F9878E"/>
          <p:cNvPicPr>
            <a:picLocks noChangeAspect="1"/>
          </p:cNvPicPr>
          <p:nvPr/>
        </p:nvPicPr>
        <p:blipFill>
          <a:blip r:embed="rId1"/>
          <a:stretch>
            <a:fillRect/>
          </a:stretch>
        </p:blipFill>
        <p:spPr>
          <a:xfrm>
            <a:off x="796925" y="831850"/>
            <a:ext cx="3406775" cy="5753735"/>
          </a:xfrm>
          <a:prstGeom prst="rect">
            <a:avLst/>
          </a:prstGeom>
        </p:spPr>
      </p:pic>
      <p:sp>
        <p:nvSpPr>
          <p:cNvPr id="38919" name="TextBox 42      (向天歌演示原创作品：www.TopPPT.cn)"/>
          <p:cNvSpPr txBox="1">
            <a:spLocks noChangeArrowheads="1"/>
          </p:cNvSpPr>
          <p:nvPr/>
        </p:nvSpPr>
        <p:spPr bwMode="auto">
          <a:xfrm>
            <a:off x="752475" y="233680"/>
            <a:ext cx="3451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诚信学习承诺书</a:t>
            </a:r>
            <a:endParaRPr lang="zh-CN" altLang="en-US" sz="2800" b="1" dirty="0">
              <a:latin typeface="微软雅黑" panose="020B0503020204020204" pitchFamily="34" charset="-122"/>
            </a:endParaRPr>
          </a:p>
        </p:txBody>
      </p:sp>
      <p:pic>
        <p:nvPicPr>
          <p:cNvPr id="18" name="图片 17" descr="2ECA5B34CE2F2ED9B2DF3D18919E85F2"/>
          <p:cNvPicPr>
            <a:picLocks noChangeAspect="1"/>
          </p:cNvPicPr>
          <p:nvPr/>
        </p:nvPicPr>
        <p:blipFill>
          <a:blip r:embed="rId2"/>
          <a:stretch>
            <a:fillRect/>
          </a:stretch>
        </p:blipFill>
        <p:spPr>
          <a:xfrm>
            <a:off x="4604385" y="831850"/>
            <a:ext cx="3366135" cy="5753735"/>
          </a:xfrm>
          <a:prstGeom prst="rect">
            <a:avLst/>
          </a:prstGeom>
        </p:spPr>
      </p:pic>
      <p:sp>
        <p:nvSpPr>
          <p:cNvPr id="7" name="矩形 6"/>
          <p:cNvSpPr/>
          <p:nvPr/>
        </p:nvSpPr>
        <p:spPr>
          <a:xfrm>
            <a:off x="796925" y="1752600"/>
            <a:ext cx="3406140" cy="882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4604385" y="5672455"/>
            <a:ext cx="3366135" cy="913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8424545" y="2201545"/>
            <a:ext cx="2955925" cy="243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8495665" y="2301875"/>
            <a:ext cx="2773680" cy="2245360"/>
          </a:xfrm>
          <a:prstGeom prst="rect">
            <a:avLst/>
          </a:prstGeom>
          <a:noFill/>
        </p:spPr>
        <p:txBody>
          <a:bodyPr wrap="square" rtlCol="0">
            <a:spAutoFit/>
          </a:bodyPr>
          <a:p>
            <a:r>
              <a:rPr lang="zh-CN" altLang="en-US" sz="2000" b="1">
                <a:solidFill>
                  <a:srgbClr val="FF0000"/>
                </a:solidFill>
                <a:sym typeface="+mn-ea"/>
              </a:rPr>
              <a:t>在【课程】页面，点击要学习的课程进入，如果您是第一次点击进入该课程，需要您仔细阅读【诚信学习承诺书】，并同意签订，才可以【开始学习】。</a:t>
            </a:r>
            <a:endParaRPr lang="zh-CN" altLang="en-US" sz="2000" b="1">
              <a:solidFill>
                <a:srgbClr val="FF0000"/>
              </a:solidFil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09905" y="5763895"/>
            <a:ext cx="11200765" cy="977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801370" y="849630"/>
            <a:ext cx="2815590" cy="481774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课程时间</a:t>
            </a:r>
            <a:endParaRPr lang="zh-CN" altLang="en-US" sz="2800" b="1" dirty="0">
              <a:latin typeface="微软雅黑" panose="020B0503020204020204" pitchFamily="34" charset="-122"/>
            </a:endParaRPr>
          </a:p>
        </p:txBody>
      </p:sp>
      <p:pic>
        <p:nvPicPr>
          <p:cNvPr id="2" name="图片 1" descr="AB0B0B85F17205A96B65658A67057321"/>
          <p:cNvPicPr>
            <a:picLocks noChangeAspect="1"/>
          </p:cNvPicPr>
          <p:nvPr/>
        </p:nvPicPr>
        <p:blipFill>
          <a:blip r:embed="rId2"/>
          <a:stretch>
            <a:fillRect/>
          </a:stretch>
        </p:blipFill>
        <p:spPr>
          <a:xfrm>
            <a:off x="4292600" y="849630"/>
            <a:ext cx="2821940" cy="4818380"/>
          </a:xfrm>
          <a:prstGeom prst="rect">
            <a:avLst/>
          </a:prstGeom>
        </p:spPr>
      </p:pic>
      <p:sp>
        <p:nvSpPr>
          <p:cNvPr id="38920" name="TextBox 43      (向天歌演示原创作品：www.TopPPT.cn)"/>
          <p:cNvSpPr txBox="1">
            <a:spLocks noChangeArrowheads="1"/>
          </p:cNvSpPr>
          <p:nvPr/>
        </p:nvSpPr>
        <p:spPr bwMode="auto">
          <a:xfrm>
            <a:off x="582295" y="5763895"/>
            <a:ext cx="111283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None/>
            </a:pPr>
            <a:r>
              <a:rPr lang="zh-CN" altLang="en-US" sz="1800" dirty="0" smtClean="0">
                <a:solidFill>
                  <a:schemeClr val="bg1"/>
                </a:solidFill>
                <a:latin typeface="微软雅黑" panose="020B0503020204020204" pitchFamily="34" charset="-122"/>
                <a:sym typeface="+mn-ea"/>
              </a:rPr>
              <a:t>进入课程以后，点击【更多】➤【课程时间】，可以查看到课程时间</a:t>
            </a:r>
            <a:r>
              <a:rPr lang="zh-CN" altLang="en-US" sz="1800" dirty="0">
                <a:solidFill>
                  <a:schemeClr val="bg1"/>
                </a:solidFill>
                <a:latin typeface="微软雅黑" panose="020B0503020204020204" pitchFamily="34" charset="-122"/>
                <a:sym typeface="+mn-ea"/>
              </a:rPr>
              <a:t>（如果没有说明的，请查看学校通知）</a:t>
            </a:r>
            <a:r>
              <a:rPr lang="zh-CN" altLang="en-US" sz="1800" dirty="0" smtClean="0">
                <a:solidFill>
                  <a:schemeClr val="bg1"/>
                </a:solidFill>
                <a:latin typeface="微软雅黑" panose="020B0503020204020204" pitchFamily="34" charset="-122"/>
                <a:sym typeface="+mn-ea"/>
              </a:rPr>
              <a:t>，</a:t>
            </a:r>
            <a:r>
              <a:rPr lang="zh-CN" altLang="en-US" sz="1800" dirty="0">
                <a:solidFill>
                  <a:schemeClr val="bg1"/>
                </a:solidFill>
                <a:latin typeface="微软雅黑" panose="020B0503020204020204" pitchFamily="34" charset="-122"/>
                <a:sym typeface="+mn-ea"/>
              </a:rPr>
              <a:t>课程时间由学校统一设置，如果课程结束，就是复习模式，是不能再继续学习的。</a:t>
            </a:r>
            <a:r>
              <a:rPr lang="zh-CN" altLang="en-US" sz="1800" dirty="0" smtClean="0">
                <a:solidFill>
                  <a:schemeClr val="bg1"/>
                </a:solidFill>
                <a:latin typeface="微软雅黑" panose="020B0503020204020204" pitchFamily="34" charset="-122"/>
                <a:sym typeface="+mn-ea"/>
              </a:rPr>
              <a:t>请您务必在规定时间内完成学习任务。课程进入复习模式，课程页面上方会有显示，请注意查看。</a:t>
            </a:r>
            <a:endParaRPr lang="zh-CN" altLang="en-US" sz="1800" dirty="0" smtClean="0">
              <a:solidFill>
                <a:schemeClr val="bg1"/>
              </a:solidFill>
              <a:latin typeface="微软雅黑" panose="020B0503020204020204" pitchFamily="34" charset="-122"/>
              <a:sym typeface="+mn-ea"/>
            </a:endParaRPr>
          </a:p>
        </p:txBody>
      </p:sp>
      <p:sp>
        <p:nvSpPr>
          <p:cNvPr id="7" name="矩形 6"/>
          <p:cNvSpPr/>
          <p:nvPr/>
        </p:nvSpPr>
        <p:spPr>
          <a:xfrm>
            <a:off x="4292600" y="1571625"/>
            <a:ext cx="2846705" cy="507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01370" y="3858260"/>
            <a:ext cx="2844165" cy="926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7819390" y="935355"/>
            <a:ext cx="3640455" cy="452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7976235" y="1062990"/>
            <a:ext cx="3484245" cy="4399915"/>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课程时间和考试时间可以不一致，也可以一致，具体时间查看学校通知。</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1064895"/>
            <a:ext cx="3489325" cy="54864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586105" y="1064895"/>
            <a:ext cx="320611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查看考核</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1136650"/>
            <a:ext cx="319151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点击【更多】➤【考核标准】，可以查看您的课程各项考核权重以及您当前得分，</a:t>
            </a:r>
            <a:r>
              <a:rPr lang="zh-CN" altLang="en-US" sz="1800">
                <a:solidFill>
                  <a:schemeClr val="bg1"/>
                </a:solidFill>
                <a:latin typeface="微软雅黑" panose="020B0503020204020204" pitchFamily="34" charset="-122"/>
                <a:sym typeface="+mn-ea"/>
              </a:rPr>
              <a:t>总成绩 =视频成绩*视频考核比例+章节测验的平均成绩*章节测验考核比例+考试成绩*考试考核比例+（课堂互动、签到、音频、访问数、讨论、阅读、直播、奖励、线下……），</a:t>
            </a:r>
            <a:r>
              <a:rPr lang="zh-CN" altLang="en-US" sz="1800" dirty="0" smtClean="0">
                <a:solidFill>
                  <a:schemeClr val="bg1"/>
                </a:solidFill>
                <a:latin typeface="微软雅黑" panose="020B0503020204020204" pitchFamily="34" charset="-122"/>
                <a:sym typeface="+mn-ea"/>
              </a:rPr>
              <a:t>如果您学校有特殊考核通知的，以学校通知为准，如学校无特殊要求，【当前得分】达到60分以上即可获得该课程相对应的学分，祝您取得好成绩。</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如果【更多】中不显示【考核标准】，是因为贵校老师设置了不允许查看成绩，请等待结课后老师导出成绩即可。</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586105" y="2291715"/>
            <a:ext cx="3206115" cy="2247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descr="F01364716D2B9BA4878C0BFD3BCB45F0"/>
          <p:cNvPicPr>
            <a:picLocks noChangeAspect="1"/>
          </p:cNvPicPr>
          <p:nvPr/>
        </p:nvPicPr>
        <p:blipFill>
          <a:blip r:embed="rId2"/>
          <a:stretch>
            <a:fillRect/>
          </a:stretch>
        </p:blipFill>
        <p:spPr>
          <a:xfrm>
            <a:off x="4280535" y="1064895"/>
            <a:ext cx="3202305" cy="5487035"/>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2082165"/>
            <a:ext cx="3489325" cy="3112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F01364716D2B9BA4878C0BFD3BCB45F0"/>
          <p:cNvPicPr>
            <a:picLocks noChangeAspect="1"/>
          </p:cNvPicPr>
          <p:nvPr/>
        </p:nvPicPr>
        <p:blipFill>
          <a:blip r:embed="rId1"/>
          <a:stretch>
            <a:fillRect/>
          </a:stretch>
        </p:blipFill>
        <p:spPr>
          <a:xfrm>
            <a:off x="621030" y="1064895"/>
            <a:ext cx="320230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查看进度</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2212975"/>
            <a:ext cx="31915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点击【更多】➤【学习记录】，可以查看您的课程章节任务点完成进度、签到率、讨论情况、访问数以及作业、课堂积分情况。</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如果您学校针对考试有要求，需要达到一定条件才可参加考试，请注意查看您的【章节任务点完成进度】，建议您多完成。</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622935" y="3117215"/>
            <a:ext cx="3206115" cy="404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4318635" y="1064895"/>
            <a:ext cx="3249930" cy="5553710"/>
          </a:xfrm>
          <a:prstGeom prst="rect">
            <a:avLst/>
          </a:prstGeom>
        </p:spPr>
      </p:pic>
      <p:sp>
        <p:nvSpPr>
          <p:cNvPr id="4" name="矩形 3"/>
          <p:cNvSpPr/>
          <p:nvPr/>
        </p:nvSpPr>
        <p:spPr>
          <a:xfrm>
            <a:off x="4318635" y="1755140"/>
            <a:ext cx="3249930" cy="684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2"/>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2"/>
          <a:stretch>
            <a:fillRect/>
          </a:stretch>
        </p:blipFill>
        <p:spPr>
          <a:xfrm>
            <a:off x="4411345" y="806450"/>
            <a:ext cx="3388360" cy="5774055"/>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681355"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资料</a:t>
            </a:r>
            <a:endParaRPr lang="zh-CN" altLang="en-US" sz="2800" b="1" dirty="0">
              <a:latin typeface="微软雅黑" panose="020B0503020204020204" pitchFamily="34" charset="-122"/>
            </a:endParaRPr>
          </a:p>
        </p:txBody>
      </p:sp>
      <p:sp>
        <p:nvSpPr>
          <p:cNvPr id="6" name="矩形 5"/>
          <p:cNvSpPr/>
          <p:nvPr/>
        </p:nvSpPr>
        <p:spPr>
          <a:xfrm>
            <a:off x="681355" y="1726565"/>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50555" y="2837180"/>
            <a:ext cx="3326765" cy="1381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2936875"/>
            <a:ext cx="3236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如果需要查看您老师上传到【资料】模块里的资料文件，点击【更多】➤【资料】进行查看。</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DA16B452D57C1449DC9AB2E58DB56BF"/>
          <p:cNvPicPr>
            <a:picLocks noChangeAspect="1"/>
          </p:cNvPicPr>
          <p:nvPr/>
        </p:nvPicPr>
        <p:blipFill>
          <a:blip r:embed="rId2"/>
          <a:stretch>
            <a:fillRect/>
          </a:stretch>
        </p:blipFill>
        <p:spPr>
          <a:xfrm>
            <a:off x="4438015" y="806450"/>
            <a:ext cx="3357245" cy="5774055"/>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843145" y="807085"/>
            <a:ext cx="3357880" cy="579564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讨论</a:t>
            </a:r>
            <a:endParaRPr lang="zh-CN" altLang="en-US" sz="2800" b="1" dirty="0">
              <a:latin typeface="微软雅黑" panose="020B0503020204020204" pitchFamily="34" charset="-122"/>
            </a:endParaRPr>
          </a:p>
        </p:txBody>
      </p:sp>
      <p:sp>
        <p:nvSpPr>
          <p:cNvPr id="6" name="矩形 5"/>
          <p:cNvSpPr/>
          <p:nvPr/>
        </p:nvSpPr>
        <p:spPr>
          <a:xfrm>
            <a:off x="6558915" y="3454400"/>
            <a:ext cx="69659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3101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如果课程讨论占考核权重，您可以点击【任务】模块【讨论】进行发布话题或者回复话题。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点击【发表】或者右上角的书写图标，都可以进入到编辑页面。</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66445" y="1701165"/>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705725" y="807085"/>
            <a:ext cx="49593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745355" y="807085"/>
            <a:ext cx="3456305" cy="58889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签到</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807085"/>
            <a:ext cx="3439795" cy="5888990"/>
          </a:xfrm>
          <a:prstGeom prst="rect">
            <a:avLst/>
          </a:prstGeom>
        </p:spPr>
      </p:pic>
      <p:sp>
        <p:nvSpPr>
          <p:cNvPr id="6" name="矩形 5"/>
          <p:cNvSpPr/>
          <p:nvPr/>
        </p:nvSpPr>
        <p:spPr>
          <a:xfrm>
            <a:off x="5863590" y="2202815"/>
            <a:ext cx="1313815" cy="1345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523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如果课程签到占考核权重，您可以点击【任务】模块查看您老师是否有发布【签到】，如果有，请及时点击进入进行签到</a:t>
            </a:r>
            <a:r>
              <a:rPr lang="zh-CN" altLang="en-US" sz="1800" dirty="0">
                <a:solidFill>
                  <a:schemeClr val="bg1"/>
                </a:solidFill>
                <a:latin typeface="微软雅黑" panose="020B0503020204020204" pitchFamily="34" charset="-122"/>
                <a:ea typeface="微软雅黑" panose="020B0503020204020204" pitchFamily="34" charset="-122"/>
              </a:rPr>
              <a:t>。如果没有，请耐心等待老师发布或者及时查看老师通知。</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81355" y="2319020"/>
            <a:ext cx="3439795" cy="626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775200" y="807085"/>
            <a:ext cx="3421380" cy="590677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错题集</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2992755"/>
            <a:ext cx="2914650" cy="12020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3101975"/>
            <a:ext cx="29051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➤【错题集】，</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可以查看您课程测验或者考试出现的错题。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16610" y="25482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pic>
        <p:nvPicPr>
          <p:cNvPr id="5" name="图片 4" descr="394BC7A753D304AE90F0B16DC1193412"/>
          <p:cNvPicPr>
            <a:picLocks noChangeAspect="1"/>
          </p:cNvPicPr>
          <p:nvPr/>
        </p:nvPicPr>
        <p:blipFill>
          <a:blip r:embed="rId1"/>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3"/>
          <a:stretch>
            <a:fillRect/>
          </a:stretch>
        </p:blipFill>
        <p:spPr>
          <a:xfrm>
            <a:off x="8731250" y="768350"/>
            <a:ext cx="2773680" cy="4767580"/>
          </a:xfrm>
          <a:prstGeom prst="rect">
            <a:avLst/>
          </a:prstGeom>
        </p:spPr>
      </p:pic>
    </p:spTree>
    <p:custDataLst>
      <p:tags r:id="rId4"/>
    </p:custData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590593C7FF90BD6B6295B6FD2A2C09E"/>
          <p:cNvPicPr>
            <a:picLocks noChangeAspect="1"/>
          </p:cNvPicPr>
          <p:nvPr/>
        </p:nvPicPr>
        <p:blipFill>
          <a:blip r:embed="rId1"/>
          <a:stretch>
            <a:fillRect/>
          </a:stretch>
        </p:blipFill>
        <p:spPr>
          <a:xfrm>
            <a:off x="780415" y="755650"/>
            <a:ext cx="2790825" cy="4770755"/>
          </a:xfrm>
          <a:prstGeom prst="rect">
            <a:avLst/>
          </a:prstGeom>
        </p:spPr>
      </p:pic>
      <p:pic>
        <p:nvPicPr>
          <p:cNvPr id="7" name="图片 6"/>
          <p:cNvPicPr>
            <a:picLocks noChangeAspect="1"/>
          </p:cNvPicPr>
          <p:nvPr/>
        </p:nvPicPr>
        <p:blipFill>
          <a:blip r:embed="rId2"/>
          <a:stretch>
            <a:fillRect/>
          </a:stretch>
        </p:blipFill>
        <p:spPr>
          <a:xfrm>
            <a:off x="4838065" y="755650"/>
            <a:ext cx="2767965" cy="47713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6" name="矩形 5"/>
          <p:cNvSpPr/>
          <p:nvPr/>
        </p:nvSpPr>
        <p:spPr>
          <a:xfrm>
            <a:off x="4838065" y="3042285"/>
            <a:ext cx="2767965" cy="54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479425" y="5694045"/>
            <a:ext cx="11313160" cy="10058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550545" y="5778500"/>
            <a:ext cx="112414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a:t>
            </a:r>
            <a:r>
              <a:rPr lang="zh-CN" altLang="en-US" sz="1800" dirty="0">
                <a:solidFill>
                  <a:schemeClr val="bg1"/>
                </a:solidFill>
                <a:latin typeface="微软雅黑" panose="020B0503020204020204" pitchFamily="34" charset="-122"/>
                <a:ea typeface="微软雅黑" panose="020B0503020204020204" pitchFamily="34" charset="-122"/>
                <a:sym typeface="+mn-ea"/>
              </a:rPr>
              <a:t>【笔记】-【笔记本】-【学习笔记】里可以查看您已经保存的笔记。</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【学习笔记】默认是私有的，如果您需要修改该笔记文件夹权限，点击文件夹进入，右上角的三横线展开，点击【共享范围】进行修改。</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202180" y="5078730"/>
            <a:ext cx="68008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3"/>
          <a:stretch>
            <a:fillRect/>
          </a:stretch>
        </p:blipFill>
        <p:spPr>
          <a:xfrm>
            <a:off x="8716645" y="763270"/>
            <a:ext cx="2778760" cy="4810760"/>
          </a:xfrm>
          <a:prstGeom prst="rect">
            <a:avLst/>
          </a:prstGeom>
        </p:spPr>
      </p:pic>
      <p:sp>
        <p:nvSpPr>
          <p:cNvPr id="10" name="矩形 9"/>
          <p:cNvSpPr/>
          <p:nvPr/>
        </p:nvSpPr>
        <p:spPr>
          <a:xfrm>
            <a:off x="10589260" y="1144905"/>
            <a:ext cx="806450" cy="371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4"/>
    </p:custData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736465" y="768350"/>
            <a:ext cx="3459480" cy="594487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答疑</a:t>
            </a:r>
            <a:endParaRPr lang="zh-CN" altLang="en-US" sz="2800" b="1" dirty="0">
              <a:latin typeface="微软雅黑" panose="020B0503020204020204" pitchFamily="34" charset="-122"/>
            </a:endParaRPr>
          </a:p>
        </p:txBody>
      </p:sp>
      <p:sp>
        <p:nvSpPr>
          <p:cNvPr id="6" name="矩形 5"/>
          <p:cNvSpPr/>
          <p:nvPr/>
        </p:nvSpPr>
        <p:spPr>
          <a:xfrm>
            <a:off x="4775200" y="1815465"/>
            <a:ext cx="341820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1844675"/>
            <a:ext cx="2914650" cy="38963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1953895"/>
            <a:ext cx="2905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➤【答疑】，</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可以进入到课程答疑界面，您可以提问关于课程内容方面的问题。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点击【智能数字咨询】可以输入您的问题大致描述，点击【查询】可以查看到相关问题回复，您查看是否是您想要知道的，若不是，点击【主页面】描述您的问题咨询。</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点击【我的咨询】可以查看到个人的咨询记录。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24230" y="21164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下载【学习通】</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2" name="Rectangle 16      (向天歌演示原创作品：www.TopPPT.cn)"/>
          <p:cNvSpPr/>
          <p:nvPr/>
        </p:nvSpPr>
        <p:spPr>
          <a:xfrm>
            <a:off x="7400925" y="2190115"/>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注册登录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学校</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单位认证</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32873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查看课程、选课、退课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3402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查看考核、进度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smtClean="0">
                <a:solidFill>
                  <a:prstClr val="white"/>
                </a:solidFill>
                <a:latin typeface="宋体" panose="02010600030101010101" pitchFamily="2" charset="-122"/>
                <a:ea typeface="宋体" panose="02010600030101010101" pitchFamily="2" charset="-122"/>
              </a:rPr>
              <a:t>移动端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6" name="Rectangle 17      (向天歌演示原创作品：www.TopPPT.cn)"/>
          <p:cNvSpPr/>
          <p:nvPr/>
        </p:nvSpPr>
        <p:spPr>
          <a:xfrm>
            <a:off x="7400925" y="3055620"/>
            <a:ext cx="371094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3221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观看视频、完成测验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309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阅读、</a:t>
            </a:r>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错题集</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72046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chemeClr val="bg1"/>
                </a:solidFill>
                <a:latin typeface="微软雅黑" panose="020B0503020204020204" pitchFamily="34" charset="-122"/>
              </a:rPr>
              <a:t>如果您之前已经有使用手机号注册过，直接在输入【手机号】的地方输入手机号，然后输入【密码】，点击【登录】即可。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2"/>
          <a:stretch>
            <a:fillRect/>
          </a:stretch>
        </p:blipFill>
        <p:spPr>
          <a:xfrm>
            <a:off x="7879715" y="828675"/>
            <a:ext cx="2355215" cy="4047490"/>
          </a:xfrm>
          <a:prstGeom prst="rect">
            <a:avLst/>
          </a:prstGeom>
        </p:spPr>
      </p:pic>
      <p:pic>
        <p:nvPicPr>
          <p:cNvPr id="8" name="图片 7"/>
          <p:cNvPicPr>
            <a:picLocks noChangeAspect="1"/>
          </p:cNvPicPr>
          <p:nvPr/>
        </p:nvPicPr>
        <p:blipFill>
          <a:blip r:embed="rId3"/>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86705"/>
            <a:ext cx="10786110"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91330" y="1043940"/>
            <a:ext cx="2433320" cy="42545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15950" y="5501005"/>
            <a:ext cx="105670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在输入学校或单位名称界面，如果您学校没有告知登录账号或者您是个人用户，点击【跳过】，然后在出现输入姓名的界面，【输入您的真实姓名】，点击【确定】即可注册并登录成功。</a:t>
            </a:r>
            <a:endParaRPr lang="zh-CN" altLang="en-US" sz="1800" dirty="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如果您学校有告知您单位账号，输入您学校或单位名称，点击【下一步】然后按照提示输入【学号】【姓名】，点击【验证】登录即可。</a:t>
            </a:r>
            <a:endParaRPr lang="zh-CN" altLang="en-US" sz="1800" dirty="0">
              <a:solidFill>
                <a:schemeClr val="bg1"/>
              </a:solidFill>
              <a:latin typeface="微软雅黑" panose="020B0503020204020204" pitchFamily="34" charset="-122"/>
            </a:endParaRPr>
          </a:p>
        </p:txBody>
      </p:sp>
      <p:pic>
        <p:nvPicPr>
          <p:cNvPr id="8" name="图片 7" descr="9CB4724AD1D2CF6D648656706537A5B3"/>
          <p:cNvPicPr>
            <a:picLocks noChangeAspect="1"/>
          </p:cNvPicPr>
          <p:nvPr/>
        </p:nvPicPr>
        <p:blipFill>
          <a:blip r:embed="rId2"/>
          <a:stretch>
            <a:fillRect/>
          </a:stretch>
        </p:blipFill>
        <p:spPr>
          <a:xfrm>
            <a:off x="8768080" y="1043940"/>
            <a:ext cx="2486660" cy="4262120"/>
          </a:xfrm>
          <a:prstGeom prst="rect">
            <a:avLst/>
          </a:prstGeom>
        </p:spPr>
      </p:pic>
      <p:sp>
        <p:nvSpPr>
          <p:cNvPr id="4" name="文本框 3"/>
          <p:cNvSpPr txBox="1"/>
          <p:nvPr/>
        </p:nvSpPr>
        <p:spPr>
          <a:xfrm>
            <a:off x="4199255" y="463550"/>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1" name="文本框 10"/>
          <p:cNvSpPr txBox="1"/>
          <p:nvPr/>
        </p:nvSpPr>
        <p:spPr>
          <a:xfrm>
            <a:off x="8696325" y="463550"/>
            <a:ext cx="2711450" cy="645160"/>
          </a:xfrm>
          <a:prstGeom prst="rect">
            <a:avLst/>
          </a:prstGeom>
          <a:noFill/>
        </p:spPr>
        <p:txBody>
          <a:bodyPr wrap="square" rtlCol="0">
            <a:spAutoFit/>
          </a:bodyPr>
          <a:p>
            <a:r>
              <a:rPr lang="zh-CN" altLang="en-US"/>
              <a:t>未输入学校直接点击【跳过】进入输入姓名页面：</a:t>
            </a:r>
            <a:endParaRPr lang="zh-CN" altLang="en-US"/>
          </a:p>
        </p:txBody>
      </p:sp>
      <p:pic>
        <p:nvPicPr>
          <p:cNvPr id="13" name="图片 12" descr="4D1C6AE81F69F03A2C6C62E61FF90A22"/>
          <p:cNvPicPr>
            <a:picLocks noChangeAspect="1"/>
          </p:cNvPicPr>
          <p:nvPr/>
        </p:nvPicPr>
        <p:blipFill>
          <a:blip r:embed="rId3"/>
          <a:stretch>
            <a:fillRect/>
          </a:stretch>
        </p:blipFill>
        <p:spPr>
          <a:xfrm>
            <a:off x="584200" y="1043940"/>
            <a:ext cx="2480310" cy="4254500"/>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439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endParaRPr lang="en-US" altLang="zh-CN" sz="2800" b="1" dirty="0" smtClean="0">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53745" y="900430"/>
            <a:ext cx="2684145" cy="4622800"/>
          </a:xfrm>
          <a:prstGeom prst="rect">
            <a:avLst/>
          </a:prstGeom>
        </p:spPr>
      </p:pic>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6" name="矩形 5"/>
          <p:cNvSpPr/>
          <p:nvPr/>
        </p:nvSpPr>
        <p:spPr>
          <a:xfrm>
            <a:off x="1358900" y="1329690"/>
            <a:ext cx="2079625" cy="584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CC5CDC8B513E4FED987246AD0598CB41"/>
          <p:cNvPicPr>
            <a:picLocks noChangeAspect="1"/>
          </p:cNvPicPr>
          <p:nvPr/>
        </p:nvPicPr>
        <p:blipFill>
          <a:blip r:embed="rId2"/>
          <a:stretch>
            <a:fillRect/>
          </a:stretch>
        </p:blipFill>
        <p:spPr>
          <a:xfrm>
            <a:off x="3842385" y="900430"/>
            <a:ext cx="2687955" cy="4622800"/>
          </a:xfrm>
          <a:prstGeom prst="rect">
            <a:avLst/>
          </a:prstGeom>
        </p:spPr>
      </p:pic>
      <p:sp>
        <p:nvSpPr>
          <p:cNvPr id="4" name="矩形 3"/>
          <p:cNvSpPr/>
          <p:nvPr/>
        </p:nvSpPr>
        <p:spPr>
          <a:xfrm>
            <a:off x="3843020" y="3679190"/>
            <a:ext cx="2687320"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92D21514DB6B662683C3B4A5F23C41D6"/>
          <p:cNvPicPr>
            <a:picLocks noChangeAspect="1"/>
          </p:cNvPicPr>
          <p:nvPr/>
        </p:nvPicPr>
        <p:blipFill>
          <a:blip r:embed="rId3"/>
          <a:stretch>
            <a:fillRect/>
          </a:stretch>
        </p:blipFill>
        <p:spPr>
          <a:xfrm>
            <a:off x="7137400" y="900430"/>
            <a:ext cx="2700020" cy="4622800"/>
          </a:xfrm>
          <a:prstGeom prst="rect">
            <a:avLst/>
          </a:prstGeom>
        </p:spPr>
      </p:pic>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工号】进行认证，【学校</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9" name="矩形 8"/>
          <p:cNvSpPr/>
          <p:nvPr/>
        </p:nvSpPr>
        <p:spPr>
          <a:xfrm>
            <a:off x="7282180" y="1913890"/>
            <a:ext cx="2401570" cy="78041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M_SLIDE_MODEL_TYPE" val="dynamicNum"/>
</p:tagLst>
</file>

<file path=ppt/tags/tag7.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4684</Words>
  <Application>WPS 演示</Application>
  <PresentationFormat>宽屏</PresentationFormat>
  <Paragraphs>244</Paragraphs>
  <Slides>31</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宋体</vt:lpstr>
      <vt:lpstr>Wingdings</vt:lpstr>
      <vt:lpstr>Calibri</vt:lpstr>
      <vt:lpstr>微软雅黑</vt:lpstr>
      <vt:lpstr>Wingdings</vt:lpstr>
      <vt:lpstr>Arial Unicode MS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Administrator</cp:lastModifiedBy>
  <cp:revision>265</cp:revision>
  <dcterms:created xsi:type="dcterms:W3CDTF">2013-10-08T09:05:00Z</dcterms:created>
  <dcterms:modified xsi:type="dcterms:W3CDTF">2020-11-18T02:38:19Z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2052-10.8.0.6206</vt:lpwstr>
  </property>
</Properties>
</file>